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retendard Medium" panose="02000603000000020004" pitchFamily="2" charset="-127"/>
      <p:regular r:id="rId14"/>
      <p:bold r:id="rId15"/>
    </p:embeddedFont>
    <p:embeddedFont>
      <p:font typeface="Pretendard Regular" panose="02000503000000020004" pitchFamily="2" charset="-127"/>
      <p:regular r:id="rId16"/>
    </p:embeddedFont>
    <p:embeddedFont>
      <p:font typeface="Pretendard SemiBold" panose="02000703000000020004" pitchFamily="2" charset="-127"/>
      <p:regular r:id="rId17"/>
      <p:bold r:id="rId18"/>
    </p:embeddedFont>
    <p:embeddedFont>
      <p:font typeface="SB AggroOTF Bold" panose="02020503020101020101" pitchFamily="18" charset="-127"/>
      <p:regular r:id="rId19"/>
      <p:bold r:id="rId20"/>
    </p:embeddedFont>
    <p:embeddedFont>
      <p:font typeface="SB AggroOTF Light" panose="02020503020101020101" pitchFamily="18" charset="-127"/>
      <p:regular r:id="rId21"/>
    </p:embeddedFont>
    <p:embeddedFont>
      <p:font typeface="SB AggroOTF Medium" panose="02020503020101020101" pitchFamily="18" charset="-127"/>
      <p:regular r:id="rId22"/>
    </p:embeddedFont>
    <p:embeddedFont>
      <p:font typeface="Geologica Roman Bold" pitchFamily="2" charset="0"/>
      <p:bold r:id="rId23"/>
    </p:embeddedFont>
    <p:embeddedFont>
      <p:font typeface="Geologica Roman SemiBo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6" autoAdjust="0"/>
  </p:normalViewPr>
  <p:slideViewPr>
    <p:cSldViewPr>
      <p:cViewPr varScale="1">
        <p:scale>
          <a:sx n="80" d="100"/>
          <a:sy n="80" d="100"/>
        </p:scale>
        <p:origin x="5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38227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Bold"/>
              </a:rPr>
              <a:t>순천향대학교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2300" y="1879600"/>
            <a:ext cx="116713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12000" b="0" i="0" u="none" strike="noStrike">
                <a:solidFill>
                  <a:srgbClr val="000000"/>
                </a:solidFill>
                <a:ea typeface="SB AggroOTF Bold"/>
              </a:rPr>
              <a:t>의료</a:t>
            </a:r>
            <a:r>
              <a:rPr lang="en-US" sz="12000" b="0" i="0" u="none" strike="noStrike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12000" b="0" i="0" u="none" strike="noStrike">
                <a:solidFill>
                  <a:srgbClr val="000000"/>
                </a:solidFill>
                <a:ea typeface="SB AggroOTF Bold"/>
              </a:rPr>
              <a:t>데이터</a:t>
            </a:r>
            <a:r>
              <a:rPr lang="en-US" sz="12000" b="0" i="0" u="none" strike="noStrike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12000" b="0" i="0" u="none" strike="noStrike">
                <a:solidFill>
                  <a:srgbClr val="000000"/>
                </a:solidFill>
                <a:ea typeface="SB AggroOTF Bold"/>
              </a:rPr>
              <a:t>분석</a:t>
            </a:r>
            <a:r>
              <a:rPr lang="en-US" sz="12000" b="0" i="0" u="none" strike="noStrike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12000" b="0" i="0" u="none" strike="noStrike">
                <a:solidFill>
                  <a:srgbClr val="000000"/>
                </a:solidFill>
                <a:ea typeface="SB AggroOTF Bold"/>
              </a:rPr>
              <a:t>경진대회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1200" y="5257800"/>
            <a:ext cx="4749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결과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발표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>
                <a:solidFill>
                  <a:srgbClr val="000000"/>
                </a:solidFill>
                <a:latin typeface="SB AggroOTF Light"/>
              </a:rPr>
              <a:t>2024.11.26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4500" y="7950200"/>
            <a:ext cx="568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SB AggroOTF Light"/>
              </a:rPr>
              <a:t>컴퓨터공학과</a:t>
            </a:r>
            <a:r>
              <a:rPr lang="en-US" sz="2800" b="0" i="0" u="none" strike="noStrike" spc="100">
                <a:solidFill>
                  <a:srgbClr val="000000"/>
                </a:solidFill>
                <a:latin typeface="SB AggroOTF Light"/>
              </a:rPr>
              <a:t> | 20214110 </a:t>
            </a:r>
            <a:r>
              <a:rPr lang="ko-KR" sz="2800" b="0" i="0" u="none" strike="noStrike" spc="100">
                <a:solidFill>
                  <a:srgbClr val="000000"/>
                </a:solidFill>
                <a:ea typeface="SB AggroOTF Light"/>
              </a:rPr>
              <a:t>안세준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300" y="4318000"/>
            <a:ext cx="7023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6807200"/>
            <a:ext cx="70231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07700" y="37211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발견된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이슈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20300" y="47498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분석내용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18900" y="4533900"/>
            <a:ext cx="5575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7~8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시에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많은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환자들이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그러나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시간에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적은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비율을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보임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5700" y="72771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결론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3700" y="7023100"/>
            <a:ext cx="5003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7~8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확대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주말에도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특정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시간대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검토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1200" y="6235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분석결과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2159000"/>
            <a:ext cx="45085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981700" y="2044700"/>
            <a:ext cx="6324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4.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예약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시간대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" y="3454400"/>
            <a:ext cx="8089900" cy="541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4500" y="4241800"/>
            <a:ext cx="7467600" cy="4457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705100" y="3619500"/>
            <a:ext cx="5854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요일별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953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953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779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4953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997200"/>
            <a:ext cx="3797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5613400"/>
            <a:ext cx="106553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3784600"/>
            <a:ext cx="4000500" cy="59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7391400"/>
            <a:ext cx="3670300" cy="787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7200" y="2133600"/>
            <a:ext cx="41275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5.</a:t>
            </a:r>
          </a:p>
          <a:p>
            <a:pPr lvl="0" algn="l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NO-SHOW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예측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모델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학습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600" y="2578100"/>
            <a:ext cx="2032000" cy="508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362700" y="2616200"/>
            <a:ext cx="177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50100" y="3556000"/>
            <a:ext cx="82169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Random Forest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No-Show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불균형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해소를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언더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샘플링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기법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나이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성별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지역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지병여부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학습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6197600"/>
            <a:ext cx="20320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502400" y="6235700"/>
            <a:ext cx="177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13600" y="6985000"/>
            <a:ext cx="82169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ROC-AUC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지표를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평가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기준으로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모델의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AOC-AUC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점수는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0.7320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뛰어나진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않지만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준수한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수준의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성능을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3683000"/>
            <a:ext cx="55245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32100" y="43434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Geologica Roman SemiBold"/>
              </a:rPr>
              <a:t>THANK YOU.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05300" y="3517900"/>
            <a:ext cx="9690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들어주셔서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감사합니다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52700" y="8585200"/>
            <a:ext cx="131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000000"/>
                </a:solidFill>
                <a:ea typeface="Pretendard Regular"/>
              </a:rPr>
              <a:t>컴퓨터공학과</a:t>
            </a:r>
            <a:r>
              <a:rPr lang="en-US" sz="2400" b="0" i="0" u="none" strike="noStrike" spc="100">
                <a:solidFill>
                  <a:srgbClr val="000000"/>
                </a:solidFill>
                <a:latin typeface="Pretendard Regular"/>
              </a:rPr>
              <a:t>   |    20214110 </a:t>
            </a:r>
            <a:r>
              <a:rPr lang="ko-KR" sz="2400" b="0" i="0" u="none" strike="noStrike" spc="100">
                <a:solidFill>
                  <a:srgbClr val="000000"/>
                </a:solidFill>
                <a:ea typeface="Pretendard Regular"/>
              </a:rPr>
              <a:t>안세준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383000" cy="829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3238500"/>
            <a:ext cx="27813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2844800"/>
            <a:ext cx="7620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3975100"/>
            <a:ext cx="7620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5092700"/>
            <a:ext cx="7620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6210300"/>
            <a:ext cx="7620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7327900"/>
            <a:ext cx="7620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82200" y="28194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Geologica Roman Semi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82200" y="39243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Geologica Roman Semi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82200" y="50673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Geologica Roman Semi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2200" y="61722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Geologica Roman Semi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2200" y="72771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Geologica Roman Semi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5500" y="28067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소개</a:t>
            </a:r>
            <a:r>
              <a:rPr lang="en-US" sz="3500" b="0" i="0" u="none" strike="noStrike" spc="2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3500" b="0" i="0" u="none" strike="noStrike" spc="2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 spc="200">
                <a:solidFill>
                  <a:srgbClr val="000000"/>
                </a:solidFill>
                <a:ea typeface="SB AggroOTF Light"/>
              </a:rPr>
              <a:t>배경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85500" y="39243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예약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간격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85500" y="5054600"/>
            <a:ext cx="473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SMS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수신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여부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10900" y="6172200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예약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시간대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10900" y="7315200"/>
            <a:ext cx="5461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NO-SHOW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예측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모델</a:t>
            </a:r>
            <a:r>
              <a:rPr lang="en-US" sz="3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SB AggroOTF Light"/>
              </a:rPr>
              <a:t>학습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93900" y="3162300"/>
            <a:ext cx="2806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발표</a:t>
            </a:r>
            <a:r>
              <a:rPr lang="en-US" sz="4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SB AggroOTF Light"/>
              </a:rPr>
              <a:t>순서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5800" y="1943100"/>
            <a:ext cx="744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Geologica Roman Semi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000">
            <a:off x="6223000" y="939800"/>
            <a:ext cx="368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0" y="4673600"/>
            <a:ext cx="18542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00" y="64770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7100" y="3886200"/>
            <a:ext cx="10185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300" y="6172200"/>
            <a:ext cx="101854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900" y="2044700"/>
            <a:ext cx="6172200" cy="1511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235700" y="65278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의도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70900" y="6464300"/>
            <a:ext cx="85471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환자들은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20.19%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확률로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병원에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나타나지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않음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노쇼를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줄이기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요인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식별의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필요성을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데이터셋의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많은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노쇼에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미칠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가능성이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있다고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판단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651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노쇼에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미치는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요인을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분석하고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해결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모색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7000" y="2667000"/>
            <a:ext cx="37084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587500" y="1778000"/>
            <a:ext cx="34798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1.</a:t>
            </a:r>
          </a:p>
          <a:p>
            <a:pPr lvl="0" algn="l">
              <a:lnSpc>
                <a:spcPct val="10374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배경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00" y="2552700"/>
            <a:ext cx="1854200" cy="50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900" y="4076700"/>
            <a:ext cx="6172200" cy="187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057900" y="4724400"/>
            <a:ext cx="1714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데이터셋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56300" y="2578100"/>
            <a:ext cx="198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평균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비율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953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953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779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4953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997200"/>
            <a:ext cx="3797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5613400"/>
            <a:ext cx="106553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6337300"/>
            <a:ext cx="8674100" cy="177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MONTHLY REVIEW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8300" y="2159000"/>
            <a:ext cx="39116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2.</a:t>
            </a:r>
          </a:p>
          <a:p>
            <a:pPr lvl="0" algn="l">
              <a:lnSpc>
                <a:spcPct val="10374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예약간격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600" y="2578100"/>
            <a:ext cx="2032000" cy="508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62700" y="2616200"/>
            <a:ext cx="177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간격이란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50100" y="3556000"/>
            <a:ext cx="82169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ScheduledDay(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예약일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), AppointmentDay(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진료일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)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DaysDifference(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간격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) =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진료일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예약일</a:t>
            </a:r>
          </a:p>
          <a:p>
            <a:pPr marL="342900" lvl="0" indent="-342900" algn="l">
              <a:lnSpc>
                <a:spcPct val="1543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간격은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진료일과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예약일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차이를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의미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2222500"/>
            <a:ext cx="39497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91300" y="2197100"/>
            <a:ext cx="5346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2.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예약간격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3543300"/>
            <a:ext cx="7747000" cy="518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3543300"/>
            <a:ext cx="7747000" cy="518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4292600"/>
            <a:ext cx="7073900" cy="421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4292600"/>
            <a:ext cx="7073900" cy="4216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349500" y="3695700"/>
            <a:ext cx="560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간격에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02900" y="3695700"/>
            <a:ext cx="560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간격에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2222500"/>
            <a:ext cx="39497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91300" y="2197100"/>
            <a:ext cx="5346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2.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예약간격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3352800"/>
            <a:ext cx="8369300" cy="558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600" y="4165600"/>
            <a:ext cx="7607300" cy="453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98700" y="3517900"/>
            <a:ext cx="604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SemiBold"/>
              </a:rPr>
              <a:t>간격에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0300" y="4318000"/>
            <a:ext cx="70231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300" y="6807200"/>
            <a:ext cx="7023100" cy="128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807700" y="37211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발견된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이슈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20300" y="47498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분석내용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18900" y="4521200"/>
            <a:ext cx="5308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표본이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많은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0~25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까지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예약간격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구간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한정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간격이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수록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비율이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꾸준히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증가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5700" y="72771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결론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3700" y="7239000"/>
            <a:ext cx="448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예약간격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관리가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감소에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중요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71200" y="6235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분석결과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2184400"/>
            <a:ext cx="56134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81700" y="2070100"/>
            <a:ext cx="6324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3. SMS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수신여부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3543300"/>
            <a:ext cx="7747000" cy="518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3543300"/>
            <a:ext cx="7747000" cy="518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4241800"/>
            <a:ext cx="6959600" cy="430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4241800"/>
            <a:ext cx="7213600" cy="430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35200" y="3695700"/>
            <a:ext cx="579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SMS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수신여부에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비율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 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02900" y="3695700"/>
            <a:ext cx="560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간격에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비율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300" y="4318000"/>
            <a:ext cx="70231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6807200"/>
            <a:ext cx="70231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07700" y="37211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발견된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이슈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20300" y="47498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분석내용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18900" y="4521200"/>
            <a:ext cx="5308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표본이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많은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0~25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까지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예약간격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구간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한정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SMS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수신자가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낮은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비율을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나타냄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5700" y="7277100"/>
            <a:ext cx="1663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결론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3700" y="7023100"/>
            <a:ext cx="5003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SMS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수신이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노쇼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비율을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낮추는데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기여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SMS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알림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확대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방안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필요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1200" y="62357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|  </a:t>
            </a:r>
            <a:r>
              <a:rPr lang="ko-KR" sz="2500" b="0" i="0" u="none" strike="noStrike" spc="-100">
                <a:solidFill>
                  <a:srgbClr val="000000"/>
                </a:solidFill>
                <a:ea typeface="SB AggroOTF Medium"/>
              </a:rPr>
              <a:t>분석결과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SB AggroOTF Medium"/>
              </a:rPr>
              <a:t>  |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0200" y="2184400"/>
            <a:ext cx="56134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981700" y="2070100"/>
            <a:ext cx="6324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3. SMS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수신여부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" y="3454400"/>
            <a:ext cx="8089900" cy="541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4191000"/>
            <a:ext cx="7543800" cy="4495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705100" y="3619500"/>
            <a:ext cx="5854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| SMS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수신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여부에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9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2184400"/>
            <a:ext cx="4597400" cy="59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의료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eologica Roman SemiBold"/>
              </a:rPr>
              <a:t>경진대회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0" y="2095500"/>
            <a:ext cx="5245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4.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예약시간대</a:t>
            </a:r>
            <a:r>
              <a:rPr lang="en-US" sz="5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3543300"/>
            <a:ext cx="7747000" cy="518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3543300"/>
            <a:ext cx="7747000" cy="518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4673600"/>
            <a:ext cx="7327900" cy="363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9600" y="4686300"/>
            <a:ext cx="7315200" cy="363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349500" y="3848100"/>
            <a:ext cx="560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시간에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02900" y="3835400"/>
            <a:ext cx="560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|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시간에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따른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노쇼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비율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SemiBold"/>
              </a:rPr>
              <a:t>시각화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SemiBold"/>
              </a:rPr>
              <a:t> |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410</Words>
  <Application>Microsoft Macintosh PowerPoint</Application>
  <PresentationFormat>사용자 지정</PresentationFormat>
  <Paragraphs>94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SB AggroOTF Bold</vt:lpstr>
      <vt:lpstr>Geologica Roman Bold</vt:lpstr>
      <vt:lpstr>Arial</vt:lpstr>
      <vt:lpstr>Geologica Roman SemiBold</vt:lpstr>
      <vt:lpstr>SB AggroOTF Medium</vt:lpstr>
      <vt:lpstr>Pretendard SemiBold</vt:lpstr>
      <vt:lpstr>SB AggroOTF Light</vt:lpstr>
      <vt:lpstr>Calibri</vt:lpstr>
      <vt:lpstr>Pretendard Regular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안세준</cp:lastModifiedBy>
  <cp:revision>2</cp:revision>
  <dcterms:created xsi:type="dcterms:W3CDTF">2006-08-16T00:00:00Z</dcterms:created>
  <dcterms:modified xsi:type="dcterms:W3CDTF">2024-11-26T12:51:59Z</dcterms:modified>
</cp:coreProperties>
</file>